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2"/>
  </p:notesMasterIdLst>
  <p:handoutMasterIdLst>
    <p:handoutMasterId r:id="rId13"/>
  </p:handoutMasterIdLst>
  <p:sldIdLst>
    <p:sldId id="336" r:id="rId2"/>
    <p:sldId id="337" r:id="rId3"/>
    <p:sldId id="338" r:id="rId4"/>
    <p:sldId id="339" r:id="rId5"/>
    <p:sldId id="340" r:id="rId6"/>
    <p:sldId id="341" r:id="rId7"/>
    <p:sldId id="343" r:id="rId8"/>
    <p:sldId id="342" r:id="rId9"/>
    <p:sldId id="344" r:id="rId10"/>
    <p:sldId id="34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A0E0C"/>
    <a:srgbClr val="805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6625" autoAdjust="0"/>
  </p:normalViewPr>
  <p:slideViewPr>
    <p:cSldViewPr>
      <p:cViewPr>
        <p:scale>
          <a:sx n="75" d="100"/>
          <a:sy n="75" d="100"/>
        </p:scale>
        <p:origin x="-118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767759-A0F3-4038-9A70-8FA4BFED6F77}" type="datetimeFigureOut">
              <a:rPr lang="en-US" smtClean="0"/>
              <a:pPr/>
              <a:t>1/10/2012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DF3A6-9BEB-464E-91FA-281B4DD77C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6804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C814B-440C-4BDD-A70F-A0B84470AB4F}" type="datetimeFigureOut">
              <a:rPr lang="en-US" smtClean="0"/>
              <a:pPr/>
              <a:t>1/10/2012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E39F6-EBC9-401A-A193-C8BFC6A3F4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E39F6-EBC9-401A-A193-C8BFC6A3F4E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498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/>
          <p:cNvSpPr>
            <a:spLocks/>
          </p:cNvSpPr>
          <p:nvPr userDrawn="1"/>
        </p:nvSpPr>
        <p:spPr bwMode="auto">
          <a:xfrm rot="10800000">
            <a:off x="0" y="5969000"/>
            <a:ext cx="9144000" cy="889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0" y="624"/>
              </a:cxn>
              <a:cxn ang="0">
                <a:pos x="0" y="0"/>
              </a:cxn>
            </a:cxnLst>
            <a:rect l="0" t="0" r="r" b="b"/>
            <a:pathLst>
              <a:path w="5760" h="624">
                <a:moveTo>
                  <a:pt x="0" y="0"/>
                </a:moveTo>
                <a:lnTo>
                  <a:pt x="5760" y="0"/>
                </a:lnTo>
                <a:lnTo>
                  <a:pt x="0" y="624"/>
                </a:lnTo>
                <a:lnTo>
                  <a:pt x="0" y="0"/>
                </a:lnTo>
                <a:close/>
              </a:path>
            </a:pathLst>
          </a:custGeom>
          <a:solidFill>
            <a:srgbClr val="3A0E0C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203200"/>
          </a:xfrm>
          <a:prstGeom prst="rect">
            <a:avLst/>
          </a:prstGeom>
          <a:solidFill>
            <a:srgbClr val="3A0E0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10" name="Picture 7" descr="crown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953003"/>
            <a:ext cx="1447800" cy="14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logo_thestory_1c_rev.ep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1" y="6351485"/>
            <a:ext cx="2257023" cy="3287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spcBef>
          <a:spcPct val="0"/>
        </a:spcBef>
        <a:buNone/>
        <a:defRPr lang="en-US" sz="4000" kern="1200" dirty="0" smtClean="0">
          <a:solidFill>
            <a:srgbClr val="3A0E0C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505200"/>
            <a:ext cx="5334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A Kingdom Torn in Two</a:t>
            </a:r>
            <a:endParaRPr lang="en-US" sz="2000" dirty="0" smtClean="0">
              <a:solidFill>
                <a:schemeClr val="bg1"/>
              </a:solidFill>
            </a:endParaRP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000" i="1" dirty="0" smtClean="0">
                <a:solidFill>
                  <a:schemeClr val="bg1"/>
                </a:solidFill>
              </a:rPr>
              <a:t>Chapter 14</a:t>
            </a:r>
          </a:p>
          <a:p>
            <a:pPr algn="ctr"/>
            <a:endParaRPr lang="en-US" sz="2000" i="1" dirty="0" smtClean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</a:rPr>
              <a:t>1 Kings 12-16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7900" y="1905000"/>
            <a:ext cx="7692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How will you make your future decisions?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2200" y="2817167"/>
            <a:ext cx="4600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Who’s </a:t>
            </a:r>
            <a:r>
              <a:rPr lang="en-US" sz="2400" b="1" u="sng" dirty="0" smtClean="0"/>
              <a:t>advice</a:t>
            </a:r>
            <a:r>
              <a:rPr lang="en-US" sz="2400" dirty="0" smtClean="0"/>
              <a:t> will you seek?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676400" y="3962400"/>
            <a:ext cx="5596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Will you </a:t>
            </a:r>
            <a:r>
              <a:rPr lang="en-US" sz="2400" b="1" u="sng" dirty="0" smtClean="0"/>
              <a:t>act</a:t>
            </a:r>
            <a:r>
              <a:rPr lang="en-US" sz="2400" dirty="0" smtClean="0"/>
              <a:t> on that </a:t>
            </a:r>
            <a:r>
              <a:rPr lang="en-US" sz="2400" b="1" u="sng" dirty="0" smtClean="0"/>
              <a:t>godly</a:t>
            </a:r>
            <a:r>
              <a:rPr lang="en-US" sz="2400" dirty="0" smtClean="0"/>
              <a:t> advice?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895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240340"/>
            <a:ext cx="72755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The </a:t>
            </a:r>
            <a:r>
              <a:rPr lang="en-US" sz="3200" b="1" u="sng" dirty="0"/>
              <a:t>decisions</a:t>
            </a:r>
            <a:r>
              <a:rPr lang="en-US" sz="3200" dirty="0"/>
              <a:t> we make and </a:t>
            </a:r>
            <a:endParaRPr lang="en-US" sz="3200" dirty="0" smtClean="0"/>
          </a:p>
          <a:p>
            <a:pPr>
              <a:lnSpc>
                <a:spcPct val="200000"/>
              </a:lnSpc>
            </a:pPr>
            <a:r>
              <a:rPr lang="en-US" sz="3200" dirty="0" smtClean="0"/>
              <a:t>	the </a:t>
            </a:r>
            <a:r>
              <a:rPr lang="en-US" sz="3200" b="1" u="sng" dirty="0"/>
              <a:t>advice</a:t>
            </a:r>
            <a:r>
              <a:rPr lang="en-US" sz="3200" dirty="0"/>
              <a:t> we take is critical.</a:t>
            </a:r>
          </a:p>
        </p:txBody>
      </p:sp>
    </p:spTree>
    <p:extLst>
      <p:ext uri="{BB962C8B-B14F-4D97-AF65-F5344CB8AC3E}">
        <p14:creationId xmlns:p14="http://schemas.microsoft.com/office/powerpoint/2010/main" val="5635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399"/>
            <a:ext cx="708527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God determined that there was going 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dirty="0" smtClean="0"/>
              <a:t>to </a:t>
            </a:r>
            <a:r>
              <a:rPr lang="en-US" sz="2800" dirty="0"/>
              <a:t>be a division in the kingdom.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09800"/>
            <a:ext cx="7335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This </a:t>
            </a:r>
            <a:r>
              <a:rPr lang="en-US" sz="2400" b="1" u="sng" dirty="0"/>
              <a:t>northern</a:t>
            </a:r>
            <a:r>
              <a:rPr lang="en-US" sz="2400" dirty="0"/>
              <a:t> kingdom will be called </a:t>
            </a:r>
            <a:r>
              <a:rPr lang="en-US" sz="2400" b="1" u="sng" dirty="0"/>
              <a:t>Israel</a:t>
            </a:r>
            <a:r>
              <a:rPr lang="en-US" sz="2400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52600" y="3043535"/>
            <a:ext cx="6295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Jeroboam</a:t>
            </a:r>
            <a:r>
              <a:rPr lang="en-US" sz="2400" dirty="0"/>
              <a:t> will be the king in the north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962400"/>
            <a:ext cx="7205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 </a:t>
            </a:r>
            <a:r>
              <a:rPr lang="en-US" sz="2400" b="1" u="sng" dirty="0"/>
              <a:t>southern</a:t>
            </a:r>
            <a:r>
              <a:rPr lang="en-US" sz="2400" dirty="0"/>
              <a:t> kingdom will be called </a:t>
            </a:r>
            <a:r>
              <a:rPr lang="en-US" sz="2400" b="1" u="sng" dirty="0"/>
              <a:t>Judah</a:t>
            </a:r>
            <a:r>
              <a:rPr lang="en-US" sz="24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4800600"/>
            <a:ext cx="5851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Rehoboam</a:t>
            </a:r>
            <a:r>
              <a:rPr lang="en-US" sz="2400" dirty="0"/>
              <a:t> will be king in the south</a:t>
            </a:r>
          </a:p>
        </p:txBody>
      </p:sp>
    </p:spTree>
    <p:extLst>
      <p:ext uri="{BB962C8B-B14F-4D97-AF65-F5344CB8AC3E}">
        <p14:creationId xmlns:p14="http://schemas.microsoft.com/office/powerpoint/2010/main" val="61983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1969" y="838200"/>
            <a:ext cx="56108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The series of kings who ruled </a:t>
            </a:r>
          </a:p>
          <a:p>
            <a:r>
              <a:rPr lang="en-US" sz="2800" dirty="0" smtClean="0"/>
              <a:t>	over </a:t>
            </a:r>
            <a:r>
              <a:rPr lang="en-US" sz="2800" dirty="0"/>
              <a:t>these two nations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47129" y="2514600"/>
            <a:ext cx="6272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All</a:t>
            </a:r>
            <a:r>
              <a:rPr lang="en-US" sz="2400" dirty="0"/>
              <a:t> of the kings in the </a:t>
            </a:r>
            <a:r>
              <a:rPr lang="en-US" sz="2400" b="1" u="sng" dirty="0"/>
              <a:t>north</a:t>
            </a:r>
            <a:r>
              <a:rPr lang="en-US" sz="2400" dirty="0"/>
              <a:t> were bad.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6170" y="3699468"/>
            <a:ext cx="5716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Most</a:t>
            </a:r>
            <a:r>
              <a:rPr lang="en-US" sz="2400" dirty="0"/>
              <a:t> of the kings in the </a:t>
            </a:r>
            <a:r>
              <a:rPr lang="en-US" sz="2400" b="1" u="sng" dirty="0"/>
              <a:t>southern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kingdom </a:t>
            </a:r>
            <a:r>
              <a:rPr lang="en-US" sz="2400" dirty="0"/>
              <a:t>are just as bad.</a:t>
            </a:r>
          </a:p>
        </p:txBody>
      </p:sp>
    </p:spTree>
    <p:extLst>
      <p:ext uri="{BB962C8B-B14F-4D97-AF65-F5344CB8AC3E}">
        <p14:creationId xmlns:p14="http://schemas.microsoft.com/office/powerpoint/2010/main" val="125159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37280"/>
            <a:ext cx="56493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Rehoboam made the very </a:t>
            </a:r>
            <a:endParaRPr lang="en-US" sz="2800" dirty="0" smtClean="0"/>
          </a:p>
          <a:p>
            <a:r>
              <a:rPr lang="en-US" sz="2800" dirty="0"/>
              <a:t>	</a:t>
            </a:r>
            <a:r>
              <a:rPr lang="en-US" sz="2800" dirty="0" smtClean="0"/>
              <a:t>first </a:t>
            </a:r>
            <a:r>
              <a:rPr lang="en-US" sz="2800" dirty="0"/>
              <a:t>of his bad decisions: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30093" y="3276600"/>
            <a:ext cx="6189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 </a:t>
            </a:r>
            <a:r>
              <a:rPr lang="en-US" sz="2400" b="1" u="sng" dirty="0"/>
              <a:t>listened</a:t>
            </a:r>
            <a:r>
              <a:rPr lang="en-US" sz="2400" dirty="0"/>
              <a:t> to the </a:t>
            </a:r>
            <a:r>
              <a:rPr lang="en-US" sz="2400" b="1" u="sng" dirty="0"/>
              <a:t>wrong</a:t>
            </a:r>
            <a:r>
              <a:rPr lang="en-US" sz="2400" dirty="0"/>
              <a:t> counselors.</a:t>
            </a:r>
          </a:p>
        </p:txBody>
      </p:sp>
    </p:spTree>
    <p:extLst>
      <p:ext uri="{BB962C8B-B14F-4D97-AF65-F5344CB8AC3E}">
        <p14:creationId xmlns:p14="http://schemas.microsoft.com/office/powerpoint/2010/main" val="270507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24580"/>
            <a:ext cx="8414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Jeroboam made the first of his bad decisions.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4285" y="1828800"/>
            <a:ext cx="6189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 </a:t>
            </a:r>
            <a:r>
              <a:rPr lang="en-US" sz="2400" b="1" u="sng" dirty="0"/>
              <a:t>listened</a:t>
            </a:r>
            <a:r>
              <a:rPr lang="en-US" sz="2400" dirty="0"/>
              <a:t> to the </a:t>
            </a:r>
            <a:r>
              <a:rPr lang="en-US" sz="2400" b="1" u="sng" dirty="0"/>
              <a:t>wrong</a:t>
            </a:r>
            <a:r>
              <a:rPr lang="en-US" sz="2400" dirty="0"/>
              <a:t> counselors.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2971800"/>
            <a:ext cx="8999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Jeroboam made the second of his bad decisions: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114800"/>
            <a:ext cx="48189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 turned from </a:t>
            </a:r>
            <a:r>
              <a:rPr lang="en-US" sz="2400" b="1" u="sng" dirty="0"/>
              <a:t>God</a:t>
            </a:r>
            <a:r>
              <a:rPr lang="en-US" sz="2400" dirty="0"/>
              <a:t> to </a:t>
            </a:r>
            <a:r>
              <a:rPr lang="en-US" sz="2400" b="1" u="sng" dirty="0"/>
              <a:t>idols</a:t>
            </a:r>
            <a:r>
              <a:rPr lang="en-US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5259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676400"/>
            <a:ext cx="915109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Rehoboam made the second of his bad decisions:</a:t>
            </a:r>
          </a:p>
          <a:p>
            <a:r>
              <a:rPr lang="en-US" sz="2400" dirty="0"/>
              <a:t>	</a:t>
            </a:r>
            <a:endParaRPr lang="en-US" sz="2400" dirty="0" smtClean="0"/>
          </a:p>
          <a:p>
            <a:r>
              <a:rPr lang="en-US" sz="2400" dirty="0"/>
              <a:t>	</a:t>
            </a:r>
            <a:r>
              <a:rPr lang="en-US" sz="2400" dirty="0" smtClean="0"/>
              <a:t>	He </a:t>
            </a:r>
            <a:r>
              <a:rPr lang="en-US" sz="2400" dirty="0"/>
              <a:t>turned from </a:t>
            </a:r>
            <a:r>
              <a:rPr lang="en-US" sz="2400" b="1" u="sng" dirty="0"/>
              <a:t>God</a:t>
            </a:r>
            <a:r>
              <a:rPr lang="en-US" sz="2400" dirty="0"/>
              <a:t> to </a:t>
            </a:r>
            <a:r>
              <a:rPr lang="en-US" sz="2400" b="1" u="sng" dirty="0"/>
              <a:t>idols</a:t>
            </a:r>
            <a:r>
              <a:rPr lang="en-US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5181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8399" y="1752600"/>
            <a:ext cx="597195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Decisions have </a:t>
            </a:r>
            <a:r>
              <a:rPr lang="en-US" sz="2800" b="1" u="sng" dirty="0" smtClean="0"/>
              <a:t>consequences</a:t>
            </a:r>
            <a:r>
              <a:rPr lang="en-US" sz="2800" dirty="0" smtClean="0"/>
              <a:t>!</a:t>
            </a:r>
          </a:p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And </a:t>
            </a:r>
            <a:r>
              <a:rPr lang="en-US" sz="2800" dirty="0"/>
              <a:t>sometimes they have </a:t>
            </a:r>
            <a:endParaRPr lang="en-US" sz="2800" dirty="0" smtClean="0"/>
          </a:p>
          <a:p>
            <a:pPr algn="ctr"/>
            <a:r>
              <a:rPr lang="en-US" sz="2800" b="1" u="sng" dirty="0" smtClean="0"/>
              <a:t>long</a:t>
            </a:r>
            <a:r>
              <a:rPr lang="en-US" sz="2800" dirty="0" smtClean="0"/>
              <a:t> </a:t>
            </a:r>
            <a:r>
              <a:rPr lang="en-US" sz="2800" b="1" u="sng" dirty="0"/>
              <a:t>term</a:t>
            </a:r>
            <a:r>
              <a:rPr lang="en-US" sz="2800" dirty="0"/>
              <a:t> consequences!</a:t>
            </a:r>
          </a:p>
        </p:txBody>
      </p:sp>
    </p:spTree>
    <p:extLst>
      <p:ext uri="{BB962C8B-B14F-4D97-AF65-F5344CB8AC3E}">
        <p14:creationId xmlns:p14="http://schemas.microsoft.com/office/powerpoint/2010/main" val="355644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2602468"/>
            <a:ext cx="4331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Show Video: A Million Little Choices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34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 Sto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Zondervan">
      <a:majorFont>
        <a:latin typeface="Calibri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2265</TotalTime>
  <Words>169</Words>
  <Application>Microsoft Office PowerPoint</Application>
  <PresentationFormat>On-screen Show (4:3)</PresentationFormat>
  <Paragraphs>38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 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HarperCollins Publishers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janine dent</dc:creator>
  <cp:lastModifiedBy>Michael L Futrell</cp:lastModifiedBy>
  <cp:revision>117</cp:revision>
  <dcterms:created xsi:type="dcterms:W3CDTF">2011-01-25T13:46:25Z</dcterms:created>
  <dcterms:modified xsi:type="dcterms:W3CDTF">2012-01-10T05:03:32Z</dcterms:modified>
</cp:coreProperties>
</file>